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5"/>
  </p:notesMasterIdLst>
  <p:handoutMasterIdLst>
    <p:handoutMasterId r:id="rId16"/>
  </p:handoutMasterIdLst>
  <p:sldIdLst>
    <p:sldId id="256" r:id="rId5"/>
    <p:sldId id="277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119" autoAdjust="0"/>
  </p:normalViewPr>
  <p:slideViewPr>
    <p:cSldViewPr snapToGrid="0">
      <p:cViewPr varScale="1">
        <p:scale>
          <a:sx n="85" d="100"/>
          <a:sy n="85" d="100"/>
        </p:scale>
        <p:origin x="1590" y="90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4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45C065-7973-41A8-A2CC-441A8BA3384C}" type="datetime1">
              <a:rPr lang="en-GB" smtClean="0"/>
              <a:t>03/12/2023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7A586-3225-45EC-B90F-43F9676D14C2}" type="datetime1">
              <a:rPr lang="en-GB" smtClean="0"/>
              <a:pPr/>
              <a:t>03/12/2023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334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18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noProof="0" dirty="0"/>
              <a:t>Region Nordjylland tilbyder “Flexsygehustaxa” til pensionister eller borgere med fysiske/psykiske udfordringer, som gør at de ikke kan tage offentligt transport</a:t>
            </a:r>
          </a:p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13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noProof="0" dirty="0"/>
              <a:t>Pensionerede borgere er ofte ikke IT-stærke</a:t>
            </a:r>
          </a:p>
          <a:p>
            <a:r>
              <a:rPr lang="da-DK" noProof="0" dirty="0"/>
              <a:t>Psykiskramte borgere kan føle sig overvældet af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07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836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863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8309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293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12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noProof="0" dirty="0"/>
              <a:t>Svingende start-/sluttid</a:t>
            </a:r>
          </a:p>
          <a:p>
            <a:r>
              <a:rPr lang="da-DK" noProof="0" dirty="0"/>
              <a:t>Mindre tid på </a:t>
            </a:r>
            <a:r>
              <a:rPr lang="da-DK" noProof="0" dirty="0" err="1"/>
              <a:t>backendtest</a:t>
            </a:r>
            <a:endParaRPr lang="da-DK" noProof="0" dirty="0"/>
          </a:p>
          <a:p>
            <a:r>
              <a:rPr lang="da-DK" noProof="0" dirty="0"/>
              <a:t>Mere tid på frontend &amp; usertest</a:t>
            </a:r>
          </a:p>
          <a:p>
            <a:r>
              <a:rPr lang="da-DK" noProof="0" dirty="0"/>
              <a:t>Løbende kodedokumentation</a:t>
            </a:r>
          </a:p>
          <a:p>
            <a:endParaRPr lang="da-DK" noProof="0" dirty="0"/>
          </a:p>
          <a:p>
            <a:r>
              <a:rPr lang="da-DK" noProof="0" dirty="0" err="1"/>
              <a:t>GoogleMaps</a:t>
            </a:r>
            <a:r>
              <a:rPr lang="da-DK" noProof="0" dirty="0"/>
              <a:t> support</a:t>
            </a:r>
          </a:p>
          <a:p>
            <a:r>
              <a:rPr lang="da-DK" noProof="0" dirty="0" err="1"/>
              <a:t>Dropdownliste</a:t>
            </a:r>
            <a:r>
              <a:rPr lang="da-DK" noProof="0" dirty="0"/>
              <a:t> m. faste sygehuse i </a:t>
            </a:r>
            <a:r>
              <a:rPr lang="da-DK" noProof="0" dirty="0" err="1"/>
              <a:t>db</a:t>
            </a:r>
            <a:r>
              <a:rPr lang="da-DK" noProof="0" dirty="0"/>
              <a:t>?</a:t>
            </a:r>
          </a:p>
          <a:p>
            <a:r>
              <a:rPr lang="da-DK" noProof="0" dirty="0"/>
              <a:t>Kritiske </a:t>
            </a:r>
            <a:r>
              <a:rPr lang="da-DK" noProof="0" dirty="0" err="1"/>
              <a:t>beskder</a:t>
            </a:r>
            <a:r>
              <a:rPr lang="da-DK" noProof="0" dirty="0"/>
              <a:t> på mail/sms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474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/>
          <a:p>
            <a:pPr rtl="0"/>
            <a:r>
              <a:rPr lang="en-US" noProof="0"/>
              <a:t>Click icon to add chart</a:t>
            </a:r>
            <a:endParaRPr lang="en-GB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/>
          <a:p>
            <a:pPr rtl="0"/>
            <a:r>
              <a:rPr lang="en-US" noProof="0"/>
              <a:t>Click icon to add SmartArt graphic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lvl="1"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/>
            </a:lvl1pPr>
          </a:lstStyle>
          <a:p>
            <a:pPr algn="l"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hyperlink" Target="https://citizentaxi.netlify.app/" TargetMode="External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itizentaxi.netlify.app/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itizentaxi.netlify.app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en-GB" dirty="0" err="1"/>
              <a:t>Citizentaxi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rtl="0"/>
            <a:r>
              <a:rPr lang="da-DK" dirty="0"/>
              <a:t>Svendeprøveprojekt af Daniel Simonsen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5538893" cy="1122202"/>
          </a:xfrm>
        </p:spPr>
        <p:txBody>
          <a:bodyPr rtlCol="0"/>
          <a:lstStyle/>
          <a:p>
            <a:pPr rtl="0"/>
            <a:r>
              <a:rPr lang="en-US" dirty="0"/>
              <a:t>Slut med typescript?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rtl="0"/>
            <a:r>
              <a:rPr lang="da-DK" dirty="0"/>
              <a:t>Selvvalgt emne af Daniel Simonsen</a:t>
            </a:r>
          </a:p>
        </p:txBody>
      </p:sp>
    </p:spTree>
    <p:extLst>
      <p:ext uri="{BB962C8B-B14F-4D97-AF65-F5344CB8AC3E}">
        <p14:creationId xmlns:p14="http://schemas.microsoft.com/office/powerpoint/2010/main" val="2936781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5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70" y="353683"/>
            <a:ext cx="7284072" cy="733245"/>
          </a:xfrm>
        </p:spPr>
        <p:txBody>
          <a:bodyPr rtlCol="0">
            <a:noAutofit/>
          </a:bodyPr>
          <a:lstStyle/>
          <a:p>
            <a:pPr rtl="0"/>
            <a:r>
              <a:rPr lang="en-GB" sz="4800" dirty="0"/>
              <a:t>CitizenTaxi? </a:t>
            </a:r>
            <a:r>
              <a:rPr lang="en-GB" sz="4800" dirty="0" err="1"/>
              <a:t>Hvorfor</a:t>
            </a:r>
            <a:r>
              <a:rPr lang="en-GB" sz="48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83BB5-64E4-3B6B-FB0A-DDB198426101}"/>
              </a:ext>
            </a:extLst>
          </p:cNvPr>
          <p:cNvSpPr txBox="1"/>
          <p:nvPr/>
        </p:nvSpPr>
        <p:spPr>
          <a:xfrm>
            <a:off x="436570" y="1086928"/>
            <a:ext cx="523098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Indledning</a:t>
            </a:r>
          </a:p>
          <a:p>
            <a:pPr marL="504000" lvl="1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Berettige borgere kan transporteres via </a:t>
            </a:r>
            <a:r>
              <a:rPr lang="da-DK" dirty="0" err="1">
                <a:solidFill>
                  <a:schemeClr val="bg1"/>
                </a:solidFill>
              </a:rPr>
              <a:t>flexsygehustaxa</a:t>
            </a:r>
            <a:endParaRPr lang="da-DK" dirty="0">
              <a:solidFill>
                <a:schemeClr val="bg1"/>
              </a:solidFill>
            </a:endParaRPr>
          </a:p>
          <a:p>
            <a:pPr marL="504000" lvl="1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Borgere ringer til lægesekretærerne for at bestille taxa??</a:t>
            </a:r>
          </a:p>
          <a:p>
            <a:pPr marL="504000" lvl="1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Lang offentlig kø =&gt; Mindre intern kø</a:t>
            </a:r>
          </a:p>
          <a:p>
            <a:pPr lvl="1"/>
            <a:endParaRPr lang="da-DK" dirty="0">
              <a:solidFill>
                <a:schemeClr val="bg1"/>
              </a:solidFill>
            </a:endParaRPr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Hvad er problemet?</a:t>
            </a:r>
          </a:p>
          <a:p>
            <a:pPr marL="504000" lvl="1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Køerne er for lange</a:t>
            </a:r>
          </a:p>
          <a:p>
            <a:pPr marL="504000" lvl="1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Lægesekretærerne får en ekstra arbejdsopgave</a:t>
            </a:r>
          </a:p>
          <a:p>
            <a:pPr marL="529200" lvl="1"/>
            <a:endParaRPr lang="da-DK" dirty="0">
              <a:solidFill>
                <a:schemeClr val="bg1"/>
              </a:solidFill>
            </a:endParaRPr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Hvorfor er problemet relevant?</a:t>
            </a:r>
          </a:p>
          <a:p>
            <a:pPr marL="504000" lvl="1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Mere arbejde hos lægesekretærerne end nødvendigt</a:t>
            </a:r>
          </a:p>
          <a:p>
            <a:pPr marL="709200" lvl="1" indent="-180000">
              <a:buFont typeface="Arial" panose="020B0604020202020204" pitchFamily="34" charset="0"/>
              <a:buChar char="•"/>
            </a:pPr>
            <a:endParaRPr lang="da-DK" dirty="0">
              <a:solidFill>
                <a:schemeClr val="bg1"/>
              </a:solidFill>
            </a:endParaRPr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Hvad er min løsning så?</a:t>
            </a:r>
          </a:p>
          <a:p>
            <a:pPr marL="504000" lvl="1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Kan køerne gøres kortere?</a:t>
            </a:r>
          </a:p>
          <a:p>
            <a:pPr marL="504000" lvl="1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Kan man tilbyde flere telefonlinjer?</a:t>
            </a:r>
          </a:p>
          <a:p>
            <a:pPr marL="504000" lvl="1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Hvordan har du løst problemet via kode?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0898" y="136525"/>
            <a:ext cx="8074325" cy="450100"/>
          </a:xfrm>
        </p:spPr>
        <p:txBody>
          <a:bodyPr rtlCol="0" anchor="t">
            <a:normAutofit fontScale="90000"/>
          </a:bodyPr>
          <a:lstStyle/>
          <a:p>
            <a:pPr algn="ctr" rtl="0"/>
            <a:r>
              <a:rPr lang="en-US" b="1" dirty="0" err="1"/>
              <a:t>Hvad</a:t>
            </a:r>
            <a:r>
              <a:rPr lang="en-US" b="1" dirty="0"/>
              <a:t> er </a:t>
            </a:r>
            <a:r>
              <a:rPr lang="en-US" b="1" dirty="0" err="1"/>
              <a:t>citizentaxi</a:t>
            </a:r>
            <a:r>
              <a:rPr lang="en-US" b="1" dirty="0"/>
              <a:t> </a:t>
            </a:r>
            <a:r>
              <a:rPr lang="en-US" b="1" dirty="0" err="1"/>
              <a:t>til</a:t>
            </a:r>
            <a:r>
              <a:rPr lang="en-US" b="1" dirty="0"/>
              <a:t> </a:t>
            </a:r>
            <a:r>
              <a:rPr lang="en-US" b="1" dirty="0" err="1"/>
              <a:t>borgerne</a:t>
            </a:r>
            <a:r>
              <a:rPr lang="en-US" b="1" dirty="0"/>
              <a:t>?</a:t>
            </a:r>
            <a:endParaRPr lang="en-GB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70BE59-E9C1-D4D5-59E5-E6A9E1E003D7}"/>
              </a:ext>
            </a:extLst>
          </p:cNvPr>
          <p:cNvSpPr txBox="1"/>
          <p:nvPr/>
        </p:nvSpPr>
        <p:spPr>
          <a:xfrm>
            <a:off x="2741195" y="682977"/>
            <a:ext cx="4119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/>
            <a:r>
              <a:rPr lang="en-US" sz="2400" b="1" dirty="0">
                <a:hlinkClick r:id="rId5"/>
              </a:rPr>
              <a:t>https</a:t>
            </a:r>
            <a:r>
              <a:rPr lang="en-US" sz="2400" b="1" dirty="0">
                <a:sym typeface="Wingdings" panose="05000000000000000000" pitchFamily="2" charset="2"/>
                <a:hlinkClick r:id="rId5"/>
              </a:rPr>
              <a:t>://c</a:t>
            </a:r>
            <a:r>
              <a:rPr lang="en-US" sz="2400" b="1" dirty="0">
                <a:hlinkClick r:id="rId5"/>
              </a:rPr>
              <a:t>itizentaxi.netlify.app</a:t>
            </a:r>
            <a:endParaRPr lang="en-US" sz="2400" b="1" dirty="0"/>
          </a:p>
          <a:p>
            <a:pPr marL="252000" indent="-180000">
              <a:buFont typeface="Arial" panose="020B0604020202020204" pitchFamily="34" charset="0"/>
              <a:buChar char="•"/>
            </a:pPr>
            <a:endParaRPr lang="en-GB" sz="2400" b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40B867D-C704-E0C7-9BD5-782D2148C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549" y="1360202"/>
            <a:ext cx="10356901" cy="502185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42F9993-1D3B-1004-EE6E-3ED8B0EBE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549" y="1360201"/>
            <a:ext cx="10368400" cy="502185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FE51F1D-B75D-0BB5-1A74-9BEAAFA5D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902" y="1360200"/>
            <a:ext cx="10368047" cy="5021854"/>
          </a:xfrm>
          <a:prstGeom prst="rect">
            <a:avLst/>
          </a:prstGeom>
        </p:spPr>
      </p:pic>
      <p:pic>
        <p:nvPicPr>
          <p:cNvPr id="41" name="ordering taxi">
            <a:hlinkClick r:id="" action="ppaction://media"/>
            <a:extLst>
              <a:ext uri="{FF2B5EF4-FFF2-40B4-BE49-F238E27FC236}">
                <a16:creationId xmlns:a16="http://schemas.microsoft.com/office/drawing/2014/main" id="{8CEDA23F-92D5-ACE5-7418-9E19CC11C1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7549" y="1360199"/>
            <a:ext cx="10368400" cy="502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7675" y="91193"/>
            <a:ext cx="8074325" cy="450100"/>
          </a:xfrm>
        </p:spPr>
        <p:txBody>
          <a:bodyPr rtlCol="0" anchor="t">
            <a:normAutofit fontScale="90000"/>
          </a:bodyPr>
          <a:lstStyle/>
          <a:p>
            <a:pPr algn="ctr"/>
            <a:r>
              <a:rPr lang="da-DK" b="1" dirty="0"/>
              <a:t>Hvad er </a:t>
            </a:r>
            <a:r>
              <a:rPr lang="da-DK" b="1" dirty="0" err="1"/>
              <a:t>citizentaxi</a:t>
            </a:r>
            <a:r>
              <a:rPr lang="da-DK" b="1" dirty="0"/>
              <a:t> til lægesekretærerne?</a:t>
            </a:r>
            <a:endParaRPr lang="en-GB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70BE59-E9C1-D4D5-59E5-E6A9E1E003D7}"/>
              </a:ext>
            </a:extLst>
          </p:cNvPr>
          <p:cNvSpPr txBox="1"/>
          <p:nvPr/>
        </p:nvSpPr>
        <p:spPr>
          <a:xfrm>
            <a:off x="2741194" y="682977"/>
            <a:ext cx="6453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/>
            <a:r>
              <a:rPr lang="en-US" sz="2400" b="1" dirty="0">
                <a:hlinkClick r:id="rId3"/>
              </a:rPr>
              <a:t>https</a:t>
            </a:r>
            <a:r>
              <a:rPr lang="en-US" sz="2400" b="1" dirty="0">
                <a:sym typeface="Wingdings" panose="05000000000000000000" pitchFamily="2" charset="2"/>
                <a:hlinkClick r:id="rId3"/>
              </a:rPr>
              <a:t>://c</a:t>
            </a:r>
            <a:r>
              <a:rPr lang="en-US" sz="2400" b="1" dirty="0">
                <a:hlinkClick r:id="rId3"/>
              </a:rPr>
              <a:t>itizentaxi.netlify.app</a:t>
            </a:r>
            <a:endParaRPr lang="en-US" sz="2400" b="1" dirty="0"/>
          </a:p>
          <a:p>
            <a:pPr marL="72000"/>
            <a:r>
              <a:rPr lang="da-DK" sz="2400" b="1" dirty="0"/>
              <a:t>Hvorfor skal lægesekretærerne benytte CitizenTaxi og hvordan fungerer det?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54FA4-0A57-63E6-F023-A2A054D8D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22" y="1178147"/>
            <a:ext cx="10642600" cy="51603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647FC7-8966-220F-F829-4EB80BA9F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14" y="2023549"/>
            <a:ext cx="6135945" cy="29702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EFD14C-C78D-E091-2A9A-4FBEF74BC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310" y="2023549"/>
            <a:ext cx="6139024" cy="29749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6F43F0-D0F3-F7A2-15E1-E12CE8D22B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3413" y="2001756"/>
            <a:ext cx="6107023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486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7675" y="136525"/>
            <a:ext cx="8074325" cy="450100"/>
          </a:xfrm>
        </p:spPr>
        <p:txBody>
          <a:bodyPr rtlCol="0" anchor="t">
            <a:normAutofit fontScale="90000"/>
          </a:bodyPr>
          <a:lstStyle/>
          <a:p>
            <a:pPr algn="ctr" rtl="0"/>
            <a:r>
              <a:rPr lang="da-DK" b="1" dirty="0"/>
              <a:t>Hvad er </a:t>
            </a:r>
            <a:r>
              <a:rPr lang="da-DK" b="1" dirty="0" err="1"/>
              <a:t>citizentaxi</a:t>
            </a:r>
            <a:r>
              <a:rPr lang="da-DK" b="1" dirty="0"/>
              <a:t> til lægesekretærerne?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70BE59-E9C1-D4D5-59E5-E6A9E1E003D7}"/>
              </a:ext>
            </a:extLst>
          </p:cNvPr>
          <p:cNvSpPr txBox="1"/>
          <p:nvPr/>
        </p:nvSpPr>
        <p:spPr>
          <a:xfrm>
            <a:off x="2869197" y="924277"/>
            <a:ext cx="6453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/>
            <a:r>
              <a:rPr lang="en-US" sz="2400" b="1" dirty="0">
                <a:hlinkClick r:id="rId3"/>
              </a:rPr>
              <a:t>https</a:t>
            </a:r>
            <a:r>
              <a:rPr lang="en-US" sz="2400" b="1" dirty="0">
                <a:sym typeface="Wingdings" panose="05000000000000000000" pitchFamily="2" charset="2"/>
                <a:hlinkClick r:id="rId3"/>
              </a:rPr>
              <a:t>://c</a:t>
            </a:r>
            <a:r>
              <a:rPr lang="en-US" sz="2400" b="1" dirty="0">
                <a:hlinkClick r:id="rId3"/>
              </a:rPr>
              <a:t>itizentaxi.netlify.app</a:t>
            </a:r>
            <a:endParaRPr lang="en-US" sz="2400" b="1" dirty="0"/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da-DK" sz="2400" b="1" dirty="0"/>
              <a:t>Hvordan fungerer det for en lægesekretær?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25085-9CC2-D0D5-B15C-BFE859667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61" y="1374702"/>
            <a:ext cx="10985500" cy="534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95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ulletpoints">
            <a:extLst>
              <a:ext uri="{FF2B5EF4-FFF2-40B4-BE49-F238E27FC236}">
                <a16:creationId xmlns:a16="http://schemas.microsoft.com/office/drawing/2014/main" id="{172BC3AE-9950-2A66-97A5-8A60FB129F26}"/>
              </a:ext>
            </a:extLst>
          </p:cNvPr>
          <p:cNvSpPr txBox="1"/>
          <p:nvPr/>
        </p:nvSpPr>
        <p:spPr>
          <a:xfrm>
            <a:off x="490504" y="1463217"/>
            <a:ext cx="172335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2000" indent="-1800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Frontend</a:t>
            </a:r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API</a:t>
            </a:r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Backend</a:t>
            </a:r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API</a:t>
            </a:r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Backend</a:t>
            </a:r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Database</a:t>
            </a:r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Backend</a:t>
            </a:r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API</a:t>
            </a:r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F04008DB-F3E6-E70C-62D1-BD2375EDA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4" y="267970"/>
            <a:ext cx="3853485" cy="941705"/>
          </a:xfrm>
        </p:spPr>
        <p:txBody>
          <a:bodyPr anchor="t">
            <a:normAutofit fontScale="90000"/>
          </a:bodyPr>
          <a:lstStyle/>
          <a:p>
            <a:r>
              <a:rPr lang="da-DK" dirty="0"/>
              <a:t>Hvordan fungerer taxabestillingen funktionelt?</a:t>
            </a:r>
          </a:p>
        </p:txBody>
      </p:sp>
      <p:pic>
        <p:nvPicPr>
          <p:cNvPr id="5" name="BookTaxiLayout.tsx">
            <a:extLst>
              <a:ext uri="{FF2B5EF4-FFF2-40B4-BE49-F238E27FC236}">
                <a16:creationId xmlns:a16="http://schemas.microsoft.com/office/drawing/2014/main" id="{DE99AC8A-1A90-75D2-C8BA-26D6661C7E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31" t="-173" r="531" b="173"/>
          <a:stretch/>
        </p:blipFill>
        <p:spPr>
          <a:xfrm>
            <a:off x="4186859" y="14428"/>
            <a:ext cx="8005141" cy="6843572"/>
          </a:xfrm>
          <a:prstGeom prst="rect">
            <a:avLst/>
          </a:prstGeom>
        </p:spPr>
      </p:pic>
      <p:pic>
        <p:nvPicPr>
          <p:cNvPr id="9" name="useApiActions">
            <a:extLst>
              <a:ext uri="{FF2B5EF4-FFF2-40B4-BE49-F238E27FC236}">
                <a16:creationId xmlns:a16="http://schemas.microsoft.com/office/drawing/2014/main" id="{F044D6EE-417F-DE93-10B8-7014398B4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226" y="1011157"/>
            <a:ext cx="8038406" cy="4850114"/>
          </a:xfrm>
          <a:prstGeom prst="rect">
            <a:avLst/>
          </a:prstGeom>
        </p:spPr>
      </p:pic>
      <p:pic>
        <p:nvPicPr>
          <p:cNvPr id="11" name="Program.cs">
            <a:extLst>
              <a:ext uri="{FF2B5EF4-FFF2-40B4-BE49-F238E27FC236}">
                <a16:creationId xmlns:a16="http://schemas.microsoft.com/office/drawing/2014/main" id="{4E7CC4D3-AF0F-2D34-8324-780BBCB06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103" y="47978"/>
            <a:ext cx="5580529" cy="748825"/>
          </a:xfrm>
          <a:prstGeom prst="rect">
            <a:avLst/>
          </a:prstGeom>
        </p:spPr>
      </p:pic>
      <p:pic>
        <p:nvPicPr>
          <p:cNvPr id="16" name="AuthMiddleware">
            <a:extLst>
              <a:ext uri="{FF2B5EF4-FFF2-40B4-BE49-F238E27FC236}">
                <a16:creationId xmlns:a16="http://schemas.microsoft.com/office/drawing/2014/main" id="{82AAAD4F-D032-7F04-59C1-04CD804B6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8132" y="796802"/>
            <a:ext cx="8633868" cy="5547553"/>
          </a:xfrm>
          <a:prstGeom prst="rect">
            <a:avLst/>
          </a:prstGeom>
        </p:spPr>
      </p:pic>
      <p:pic>
        <p:nvPicPr>
          <p:cNvPr id="14" name="BookingsController">
            <a:extLst>
              <a:ext uri="{FF2B5EF4-FFF2-40B4-BE49-F238E27FC236}">
                <a16:creationId xmlns:a16="http://schemas.microsoft.com/office/drawing/2014/main" id="{19C2C5AA-B883-FB90-9D5B-AEF52C7AD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0226" y="1738507"/>
            <a:ext cx="10393595" cy="3903977"/>
          </a:xfrm>
          <a:prstGeom prst="rect">
            <a:avLst/>
          </a:prstGeom>
        </p:spPr>
      </p:pic>
      <p:pic>
        <p:nvPicPr>
          <p:cNvPr id="20" name="BaseController">
            <a:extLst>
              <a:ext uri="{FF2B5EF4-FFF2-40B4-BE49-F238E27FC236}">
                <a16:creationId xmlns:a16="http://schemas.microsoft.com/office/drawing/2014/main" id="{EDDD7060-A3BD-2953-0092-32DB5C1D9D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9323" y="1375556"/>
            <a:ext cx="9382677" cy="4319833"/>
          </a:xfrm>
          <a:prstGeom prst="rect">
            <a:avLst/>
          </a:prstGeom>
        </p:spPr>
      </p:pic>
      <p:pic>
        <p:nvPicPr>
          <p:cNvPr id="22" name="DanhoLib">
            <a:extLst>
              <a:ext uri="{FF2B5EF4-FFF2-40B4-BE49-F238E27FC236}">
                <a16:creationId xmlns:a16="http://schemas.microsoft.com/office/drawing/2014/main" id="{23D8EC28-F57D-10E6-C050-EAE292F7FE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4725" y="1375555"/>
            <a:ext cx="9407275" cy="1932089"/>
          </a:xfrm>
          <a:prstGeom prst="rect">
            <a:avLst/>
          </a:prstGeom>
        </p:spPr>
      </p:pic>
      <p:pic>
        <p:nvPicPr>
          <p:cNvPr id="24" name="SaveChangesAsync">
            <a:extLst>
              <a:ext uri="{FF2B5EF4-FFF2-40B4-BE49-F238E27FC236}">
                <a16:creationId xmlns:a16="http://schemas.microsoft.com/office/drawing/2014/main" id="{1FC6C7FC-A11C-F165-2283-D5DF68390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7169" y="1378506"/>
            <a:ext cx="9444832" cy="1613050"/>
          </a:xfrm>
          <a:prstGeom prst="rect">
            <a:avLst/>
          </a:prstGeom>
        </p:spPr>
      </p:pic>
      <p:pic>
        <p:nvPicPr>
          <p:cNvPr id="26" name="CreatedResult">
            <a:extLst>
              <a:ext uri="{FF2B5EF4-FFF2-40B4-BE49-F238E27FC236}">
                <a16:creationId xmlns:a16="http://schemas.microsoft.com/office/drawing/2014/main" id="{B5FB746D-5B11-8900-B708-ED6B03DC90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30538" y="1375554"/>
            <a:ext cx="9461462" cy="908728"/>
          </a:xfrm>
          <a:prstGeom prst="rect">
            <a:avLst/>
          </a:prstGeom>
        </p:spPr>
      </p:pic>
      <p:pic>
        <p:nvPicPr>
          <p:cNvPr id="28" name="Update CitizenState">
            <a:extLst>
              <a:ext uri="{FF2B5EF4-FFF2-40B4-BE49-F238E27FC236}">
                <a16:creationId xmlns:a16="http://schemas.microsoft.com/office/drawing/2014/main" id="{31A7EEA6-4426-5597-8DD5-6F660B3D47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25581" y="1379439"/>
            <a:ext cx="9466419" cy="3500098"/>
          </a:xfrm>
          <a:prstGeom prst="rect">
            <a:avLst/>
          </a:prstGeom>
        </p:spPr>
      </p:pic>
      <p:pic>
        <p:nvPicPr>
          <p:cNvPr id="30" name="Navigate to index">
            <a:extLst>
              <a:ext uri="{FF2B5EF4-FFF2-40B4-BE49-F238E27FC236}">
                <a16:creationId xmlns:a16="http://schemas.microsoft.com/office/drawing/2014/main" id="{A4FE53B0-FFA7-9C29-EE00-BB52FA8F16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66863" y="1375552"/>
            <a:ext cx="8825137" cy="90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47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0898" y="136525"/>
            <a:ext cx="8074325" cy="450100"/>
          </a:xfrm>
        </p:spPr>
        <p:txBody>
          <a:bodyPr rtlCol="0" anchor="t">
            <a:normAutofit fontScale="90000"/>
          </a:bodyPr>
          <a:lstStyle/>
          <a:p>
            <a:pPr algn="ctr" rtl="0"/>
            <a:r>
              <a:rPr lang="da-DK" b="1" dirty="0"/>
              <a:t>Hvordan er projektet testet?</a:t>
            </a:r>
          </a:p>
        </p:txBody>
      </p:sp>
      <p:sp>
        <p:nvSpPr>
          <p:cNvPr id="30" name="Bulletpoints">
            <a:extLst>
              <a:ext uri="{FF2B5EF4-FFF2-40B4-BE49-F238E27FC236}">
                <a16:creationId xmlns:a16="http://schemas.microsoft.com/office/drawing/2014/main" id="{2E70BE59-E9C1-D4D5-59E5-E6A9E1E003D7}"/>
              </a:ext>
            </a:extLst>
          </p:cNvPr>
          <p:cNvSpPr txBox="1"/>
          <p:nvPr/>
        </p:nvSpPr>
        <p:spPr>
          <a:xfrm>
            <a:off x="2741195" y="682977"/>
            <a:ext cx="4119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80000">
              <a:buFont typeface="Arial" panose="020B0604020202020204" pitchFamily="34" charset="0"/>
              <a:buChar char="•"/>
            </a:pPr>
            <a:r>
              <a:rPr lang="en-US" sz="2400" b="1" dirty="0"/>
              <a:t>Unit- &amp; </a:t>
            </a:r>
            <a:r>
              <a:rPr lang="en-US" sz="2400" b="1" dirty="0" err="1"/>
              <a:t>Integrationtest</a:t>
            </a:r>
            <a:endParaRPr lang="en-GB" sz="2400" b="1" dirty="0"/>
          </a:p>
        </p:txBody>
      </p:sp>
      <p:pic>
        <p:nvPicPr>
          <p:cNvPr id="4" name="Test Projects">
            <a:extLst>
              <a:ext uri="{FF2B5EF4-FFF2-40B4-BE49-F238E27FC236}">
                <a16:creationId xmlns:a16="http://schemas.microsoft.com/office/drawing/2014/main" id="{FC7FBDCE-054E-B1A0-73EC-B03F95369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245" y="913809"/>
            <a:ext cx="3603978" cy="2068192"/>
          </a:xfrm>
          <a:prstGeom prst="rect">
            <a:avLst/>
          </a:prstGeom>
        </p:spPr>
      </p:pic>
      <p:pic>
        <p:nvPicPr>
          <p:cNvPr id="6" name="TestLib">
            <a:extLst>
              <a:ext uri="{FF2B5EF4-FFF2-40B4-BE49-F238E27FC236}">
                <a16:creationId xmlns:a16="http://schemas.microsoft.com/office/drawing/2014/main" id="{1FECA631-BC04-8065-9A82-7569AC8E3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987" y="1144858"/>
            <a:ext cx="9732026" cy="5576617"/>
          </a:xfrm>
          <a:prstGeom prst="rect">
            <a:avLst/>
          </a:prstGeom>
        </p:spPr>
      </p:pic>
      <p:pic>
        <p:nvPicPr>
          <p:cNvPr id="8" name="ABaseRepositoryTest">
            <a:extLst>
              <a:ext uri="{FF2B5EF4-FFF2-40B4-BE49-F238E27FC236}">
                <a16:creationId xmlns:a16="http://schemas.microsoft.com/office/drawing/2014/main" id="{58BFB7AD-AB28-AAD0-8D5C-E9154163D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620" y="1004711"/>
            <a:ext cx="4829175" cy="5791200"/>
          </a:xfrm>
          <a:prstGeom prst="rect">
            <a:avLst/>
          </a:prstGeom>
        </p:spPr>
      </p:pic>
      <p:pic>
        <p:nvPicPr>
          <p:cNvPr id="10" name="ABaseControllerTest">
            <a:extLst>
              <a:ext uri="{FF2B5EF4-FFF2-40B4-BE49-F238E27FC236}">
                <a16:creationId xmlns:a16="http://schemas.microsoft.com/office/drawing/2014/main" id="{7D781B51-E6A3-344B-84A2-F6A073A80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698" y="1014738"/>
            <a:ext cx="4686711" cy="5803751"/>
          </a:xfrm>
          <a:prstGeom prst="rect">
            <a:avLst/>
          </a:prstGeom>
        </p:spPr>
      </p:pic>
      <p:pic>
        <p:nvPicPr>
          <p:cNvPr id="12" name="NotesRepositoryTest">
            <a:extLst>
              <a:ext uri="{FF2B5EF4-FFF2-40B4-BE49-F238E27FC236}">
                <a16:creationId xmlns:a16="http://schemas.microsoft.com/office/drawing/2014/main" id="{4DE6B235-2887-D3D2-138E-C261F11439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65" y="1215150"/>
            <a:ext cx="5818626" cy="5436031"/>
          </a:xfrm>
          <a:prstGeom prst="rect">
            <a:avLst/>
          </a:prstGeom>
        </p:spPr>
      </p:pic>
      <p:pic>
        <p:nvPicPr>
          <p:cNvPr id="18" name="BookingsControllerTest">
            <a:extLst>
              <a:ext uri="{FF2B5EF4-FFF2-40B4-BE49-F238E27FC236}">
                <a16:creationId xmlns:a16="http://schemas.microsoft.com/office/drawing/2014/main" id="{83F802AC-7A23-A098-B114-E0303EDEDB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4698" y="1284789"/>
            <a:ext cx="7251204" cy="5303119"/>
          </a:xfrm>
          <a:prstGeom prst="rect">
            <a:avLst/>
          </a:prstGeom>
        </p:spPr>
      </p:pic>
      <p:pic>
        <p:nvPicPr>
          <p:cNvPr id="16" name="LoginServiceTest">
            <a:extLst>
              <a:ext uri="{FF2B5EF4-FFF2-40B4-BE49-F238E27FC236}">
                <a16:creationId xmlns:a16="http://schemas.microsoft.com/office/drawing/2014/main" id="{4137D9E4-E95E-5F44-4B2C-1D6DA42067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63" y="1572755"/>
            <a:ext cx="9607815" cy="4837858"/>
          </a:xfrm>
          <a:prstGeom prst="rect">
            <a:avLst/>
          </a:prstGeom>
        </p:spPr>
      </p:pic>
      <p:pic>
        <p:nvPicPr>
          <p:cNvPr id="20" name="Testresults">
            <a:extLst>
              <a:ext uri="{FF2B5EF4-FFF2-40B4-BE49-F238E27FC236}">
                <a16:creationId xmlns:a16="http://schemas.microsoft.com/office/drawing/2014/main" id="{B0DD5E11-37F7-E122-B2FD-A0B350D320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4024" y="806529"/>
            <a:ext cx="7847542" cy="563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16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0898" y="136525"/>
            <a:ext cx="8074325" cy="450100"/>
          </a:xfrm>
        </p:spPr>
        <p:txBody>
          <a:bodyPr rtlCol="0" anchor="t">
            <a:normAutofit fontScale="90000"/>
          </a:bodyPr>
          <a:lstStyle/>
          <a:p>
            <a:pPr algn="ctr" rtl="0"/>
            <a:r>
              <a:rPr lang="da-DK" b="1" dirty="0"/>
              <a:t>Hvordan er projektet ellers testet?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70BE59-E9C1-D4D5-59E5-E6A9E1E003D7}"/>
              </a:ext>
            </a:extLst>
          </p:cNvPr>
          <p:cNvSpPr txBox="1"/>
          <p:nvPr/>
        </p:nvSpPr>
        <p:spPr>
          <a:xfrm>
            <a:off x="2741194" y="682977"/>
            <a:ext cx="659471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80000">
              <a:buFont typeface="Arial" panose="020B0604020202020204" pitchFamily="34" charset="0"/>
              <a:buChar char="•"/>
            </a:pPr>
            <a:r>
              <a:rPr lang="da-DK" sz="2400" b="1" dirty="0"/>
              <a:t>User/</a:t>
            </a:r>
            <a:r>
              <a:rPr lang="da-DK" sz="2400" b="1" dirty="0" err="1"/>
              <a:t>Usabilitytest</a:t>
            </a:r>
            <a:endParaRPr lang="da-DK" sz="2400" b="1" dirty="0"/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da-DK" sz="2400" b="1" dirty="0"/>
              <a:t>4 testpersoner</a:t>
            </a:r>
          </a:p>
          <a:p>
            <a:pPr marL="709200" lvl="1" indent="-180000">
              <a:buFont typeface="Arial" panose="020B0604020202020204" pitchFamily="34" charset="0"/>
              <a:buChar char="•"/>
            </a:pPr>
            <a:r>
              <a:rPr lang="da-DK" sz="2400" b="1" dirty="0"/>
              <a:t>2 lægesekretærer</a:t>
            </a:r>
          </a:p>
          <a:p>
            <a:pPr marL="709200" lvl="1" indent="-180000">
              <a:buFont typeface="Arial" panose="020B0604020202020204" pitchFamily="34" charset="0"/>
              <a:buChar char="•"/>
            </a:pPr>
            <a:r>
              <a:rPr lang="da-DK" sz="2400" b="1" dirty="0"/>
              <a:t>2 borgere uden tilknytning til sygehusvæsnet</a:t>
            </a:r>
          </a:p>
          <a:p>
            <a:pPr marL="709200" lvl="1" indent="-180000">
              <a:buFont typeface="Arial" panose="020B0604020202020204" pitchFamily="34" charset="0"/>
              <a:buChar char="•"/>
            </a:pPr>
            <a:endParaRPr lang="da-DK" sz="2400" b="1" dirty="0"/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da-DK" sz="2400" b="1" dirty="0"/>
              <a:t>Hvad fandt jeg ud af?</a:t>
            </a:r>
          </a:p>
          <a:p>
            <a:pPr marL="709200" lvl="1" indent="-180000">
              <a:buFont typeface="Arial" panose="020B0604020202020204" pitchFamily="34" charset="0"/>
              <a:buChar char="•"/>
            </a:pPr>
            <a:r>
              <a:rPr lang="da-DK" sz="2400" b="1" dirty="0"/>
              <a:t>Inputværdier blev ikke læst</a:t>
            </a:r>
          </a:p>
          <a:p>
            <a:pPr marL="709200" lvl="1" indent="-180000">
              <a:buFont typeface="Arial" panose="020B0604020202020204" pitchFamily="34" charset="0"/>
              <a:buChar char="•"/>
            </a:pPr>
            <a:r>
              <a:rPr lang="da-DK" sz="2400" b="1" dirty="0"/>
              <a:t>Grøn opretknap er for langt væk fra hovedcontent</a:t>
            </a:r>
          </a:p>
          <a:p>
            <a:pPr marL="709200" lvl="1" indent="-180000">
              <a:buFont typeface="Arial" panose="020B0604020202020204" pitchFamily="34" charset="0"/>
              <a:buChar char="•"/>
            </a:pPr>
            <a:r>
              <a:rPr lang="da-DK" sz="2400" b="1" dirty="0"/>
              <a:t>Gul farve svær at se på hvid baggrund</a:t>
            </a:r>
          </a:p>
          <a:p>
            <a:pPr marL="709200" lvl="1" indent="-180000">
              <a:buFont typeface="Arial" panose="020B0604020202020204" pitchFamily="34" charset="0"/>
              <a:buChar char="•"/>
            </a:pPr>
            <a:r>
              <a:rPr lang="da-DK" sz="2400" b="1" dirty="0"/>
              <a:t>Mulige tastefejl i destination/afhentning</a:t>
            </a:r>
          </a:p>
          <a:p>
            <a:pPr marL="1166400" lvl="2" indent="-180000">
              <a:buFont typeface="Arial" panose="020B0604020202020204" pitchFamily="34" charset="0"/>
              <a:buChar char="•"/>
            </a:pPr>
            <a:r>
              <a:rPr lang="da-DK" sz="2400" b="1" dirty="0"/>
              <a:t>evt. dropdown af faste værdier</a:t>
            </a:r>
          </a:p>
          <a:p>
            <a:pPr marL="252000" indent="-180000">
              <a:buFont typeface="Arial" panose="020B0604020202020204" pitchFamily="34" charset="0"/>
              <a:buChar char="•"/>
            </a:pPr>
            <a:endParaRPr lang="da-DK" sz="2400" b="1" dirty="0"/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da-DK" sz="2400" b="1" dirty="0"/>
              <a:t>Fungerer godt – ønsket produkt</a:t>
            </a:r>
          </a:p>
        </p:txBody>
      </p:sp>
    </p:spTree>
    <p:extLst>
      <p:ext uri="{BB962C8B-B14F-4D97-AF65-F5344CB8AC3E}">
        <p14:creationId xmlns:p14="http://schemas.microsoft.com/office/powerpoint/2010/main" val="243270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25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25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70" y="353683"/>
            <a:ext cx="7284072" cy="733245"/>
          </a:xfrm>
        </p:spPr>
        <p:txBody>
          <a:bodyPr rtlCol="0">
            <a:noAutofit/>
          </a:bodyPr>
          <a:lstStyle/>
          <a:p>
            <a:pPr rtl="0"/>
            <a:r>
              <a:rPr lang="en-GB" sz="4800" dirty="0" err="1"/>
              <a:t>Konklusion</a:t>
            </a:r>
            <a:endParaRPr lang="en-GB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83BB5-64E4-3B6B-FB0A-DDB198426101}"/>
              </a:ext>
            </a:extLst>
          </p:cNvPr>
          <p:cNvSpPr txBox="1"/>
          <p:nvPr/>
        </p:nvSpPr>
        <p:spPr>
          <a:xfrm>
            <a:off x="436570" y="1086928"/>
            <a:ext cx="5230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Er projektet gået som planlagt?</a:t>
            </a:r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Hvad synes jeg om det endelige produkt?</a:t>
            </a:r>
          </a:p>
          <a:p>
            <a:pPr marL="612000" lvl="1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Kunne det bruges som løsning?</a:t>
            </a:r>
          </a:p>
          <a:p>
            <a:pPr marL="252000" indent="-1800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Hvad ville jeg gøre, hvis jeg havde mere tid?</a:t>
            </a:r>
          </a:p>
        </p:txBody>
      </p:sp>
      <p:pic>
        <p:nvPicPr>
          <p:cNvPr id="4" name="Picture 3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76674F86-696D-EB72-3CAD-90358FE82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96" y="1986167"/>
            <a:ext cx="11914809" cy="4871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E32556-6F3F-469F-85E4-6F336BB9A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95" y="2564256"/>
            <a:ext cx="8605179" cy="4192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F0CDF5-B4B7-C8EC-B1A7-9D03BF0C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693" y="2596393"/>
            <a:ext cx="5744981" cy="412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28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9047_TF22318419_Win32" id="{DA6E7C03-7C07-46B9-8D9D-F061C4AB5C28}" vid="{0874F78C-8308-4EE6-8F19-85387B8691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{41D77B25-818F-4786-9D75-C23C10626E98}tf22318419_win32</Template>
  <TotalTime>822</TotalTime>
  <Words>343</Words>
  <Application>Microsoft Office PowerPoint</Application>
  <PresentationFormat>Widescreen</PresentationFormat>
  <Paragraphs>81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Tenorite</vt:lpstr>
      <vt:lpstr>Monoline</vt:lpstr>
      <vt:lpstr>Citizentaxi</vt:lpstr>
      <vt:lpstr>CitizenTaxi? Hvorfor?</vt:lpstr>
      <vt:lpstr>Hvad er citizentaxi til borgerne?</vt:lpstr>
      <vt:lpstr>Hvad er citizentaxi til lægesekretærerne?</vt:lpstr>
      <vt:lpstr>Hvad er citizentaxi til lægesekretærerne?</vt:lpstr>
      <vt:lpstr>Hvordan fungerer taxabestillingen funktionelt?</vt:lpstr>
      <vt:lpstr>Hvordan er projektet testet?</vt:lpstr>
      <vt:lpstr>Hvordan er projektet ellers testet?</vt:lpstr>
      <vt:lpstr>Konklusion</vt:lpstr>
      <vt:lpstr>Slut med typescript?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Citizentaxi</dc:title>
  <dc:creator>Daniel Simonsen</dc:creator>
  <cp:lastModifiedBy>Daniel Simonsen</cp:lastModifiedBy>
  <cp:revision>14</cp:revision>
  <dcterms:created xsi:type="dcterms:W3CDTF">2023-12-02T16:18:46Z</dcterms:created>
  <dcterms:modified xsi:type="dcterms:W3CDTF">2023-12-03T16:57:00Z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